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9"/>
  </p:notesMasterIdLst>
  <p:handoutMasterIdLst>
    <p:handoutMasterId r:id="rId30"/>
  </p:handoutMasterIdLst>
  <p:sldIdLst>
    <p:sldId id="257" r:id="rId5"/>
    <p:sldId id="390" r:id="rId6"/>
    <p:sldId id="384" r:id="rId7"/>
    <p:sldId id="391" r:id="rId8"/>
    <p:sldId id="392" r:id="rId9"/>
    <p:sldId id="393" r:id="rId10"/>
    <p:sldId id="394" r:id="rId11"/>
    <p:sldId id="395" r:id="rId12"/>
    <p:sldId id="396" r:id="rId13"/>
    <p:sldId id="398" r:id="rId14"/>
    <p:sldId id="399" r:id="rId15"/>
    <p:sldId id="400" r:id="rId16"/>
    <p:sldId id="401" r:id="rId17"/>
    <p:sldId id="402" r:id="rId18"/>
    <p:sldId id="403" r:id="rId19"/>
    <p:sldId id="405" r:id="rId20"/>
    <p:sldId id="404" r:id="rId21"/>
    <p:sldId id="406" r:id="rId22"/>
    <p:sldId id="411" r:id="rId23"/>
    <p:sldId id="412" r:id="rId24"/>
    <p:sldId id="407" r:id="rId25"/>
    <p:sldId id="408" r:id="rId26"/>
    <p:sldId id="410" r:id="rId27"/>
    <p:sldId id="413" r:id="rId2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07"/>
    <a:srgbClr val="37335B"/>
    <a:srgbClr val="FFFFFF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83" d="100"/>
          <a:sy n="83" d="100"/>
        </p:scale>
        <p:origin x="686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5FB956-6D4A-42A4-8922-04A0471F5626}" type="datetime1">
              <a:rPr lang="pt-BR" smtClean="0"/>
              <a:t>19/11/2022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8414BCE-8E15-4FAC-ABEA-824CFE89BEEF}" type="datetime1">
              <a:rPr lang="pt-BR" smtClean="0"/>
              <a:t>19/11/2022</a:t>
            </a:fld>
            <a:endParaRPr lang="pt-BR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1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6C9253-D535-4381-869E-FE197FA2CA2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A551632-2A86-4E22-BFB5-628C43F0EF2D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11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742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12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303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13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275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14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852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15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093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16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395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17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982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18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828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19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219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20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4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3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21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271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22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11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4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42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5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304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6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33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7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701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8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88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9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59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t-BR" smtClean="0"/>
              <a:t>10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36B63A-E3E3-4199-878A-519D7D67C6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7F745A1-738E-46EE-BF5D-12C6CA92B110}" type="datetime1">
              <a:rPr lang="pt-BR" smtClean="0"/>
              <a:t>19/11/2022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68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pt-BR" sz="4800"/>
              <a:t>3DFloat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luna do 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pt-BR" dirty="0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pt-BR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pt-BR"/>
              <a:t>Clique para editar o título Mestre</a:t>
            </a:r>
          </a:p>
        </p:txBody>
      </p: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7" name="Espaço Reservado para Conteúdo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2" name="Espaço Reservado para Texto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pt-BR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t-BR"/>
              <a:t>Clique para editar os estilos de texto Mestres</a:t>
            </a:r>
          </a:p>
        </p:txBody>
      </p:sp>
      <p:sp>
        <p:nvSpPr>
          <p:cNvPr id="23" name="Espaço Reservado para Conteúdo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pt-BR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t-BR"/>
              <a:t>Clique para EDITAR</a:t>
            </a:r>
          </a:p>
        </p:txBody>
      </p:sp>
      <p:sp>
        <p:nvSpPr>
          <p:cNvPr id="21" name="Espaço Reservado para Conteúdo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pt-BR">
                <a:solidFill>
                  <a:schemeClr val="tx1">
                    <a:alpha val="60000"/>
                  </a:schemeClr>
                </a:solidFill>
              </a:rPr>
              <a:t>Clique para editar o estilo do subtítulo Mestre</a:t>
            </a:r>
            <a:endParaRPr lang="pt-BR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Espaço Reservado para Imagem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2" name="Espaço Reservado para Imagem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pt-BR" dirty="0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pt-BR" sz="1600"/>
              <a:t>Clique para adicionar o texto</a:t>
            </a:r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22" name="Espaço Reservado para Imagem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8" name="Espaço Reservado para Imagem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9" name="Espaço Reservado para Imagem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20" name="Espaço Reservado para Imagem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ebra de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pt-BR">
                <a:solidFill>
                  <a:schemeClr val="tx1">
                    <a:alpha val="60000"/>
                  </a:schemeClr>
                </a:solidFill>
              </a:rPr>
              <a:t>Clique para editar o estilo do subtítulo Mestre</a:t>
            </a:r>
            <a:endParaRPr lang="pt-BR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ebra de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pt-BR">
                <a:solidFill>
                  <a:schemeClr val="tx1">
                    <a:alpha val="60000"/>
                  </a:schemeClr>
                </a:solidFill>
              </a:rPr>
              <a:t>Clique para editar o estilo do subtítulo Mestre</a:t>
            </a:r>
            <a:endParaRPr lang="pt-BR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Linha do tempo da Tabela do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pt-BR" dirty="0"/>
            </a:lvl1pPr>
          </a:lstStyle>
          <a:p>
            <a:pPr lvl="0" rtl="0">
              <a:lnSpc>
                <a:spcPct val="100000"/>
              </a:lnSpc>
            </a:pPr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orma Livre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0" name="Forma Livre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1" name="Forma Livre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pt-BR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sp>
        <p:nvSpPr>
          <p:cNvPr id="40" name="Título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pt-BR"/>
              <a:t>Equipe</a:t>
            </a: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56" name="Espaço Reservado para Imagem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57" name="Espaço Reservado para Imagem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58" name="Espaço Reservado para Imagem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59" name="Espaço Reservado para Imagem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63" name="Espaço Reservado para Texto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61" name="Espaço Reservado para Texto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65" name="Espaço Reservado para Texto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64" name="Espaço Reservado para Texto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67" name="Espaço Reservado para Texto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66" name="Espaço Reservado para Texto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69" name="Espaço Reservado para Texto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68" name="Espaço Reservado para Texto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údo da coluna 2 (slide de comparaçã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pt-BR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pt-BR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Terça-feira, 2 de fevereiro, 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/>
              <a:t>Amostra de Texto de Rodapé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rtl="0">
              <a:lnSpc>
                <a:spcPct val="100000"/>
              </a:lnSpc>
            </a:pPr>
            <a:r>
              <a:rPr lang="pt-BR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pt-BR"/>
              <a:t>Terça-feira, 2 de fevereiro, 20XX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pt-BR"/>
              <a:t>Amostra de Texto de Rodapé</a:t>
            </a:r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V9h21qgDFOk?feature=oembed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ZgdOvEJg_jQ?feature=oembed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mHrQ9Sc2qs?feature=oembed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3" y="1051551"/>
            <a:ext cx="3856255" cy="2384898"/>
          </a:xfrm>
        </p:spPr>
        <p:txBody>
          <a:bodyPr rtlCol="0" anchor="b" anchorCtr="0">
            <a:normAutofit fontScale="90000"/>
          </a:bodyPr>
          <a:lstStyle/>
          <a:p>
            <a:pPr rtl="0"/>
            <a:r>
              <a:rPr lang="pt-BR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Como alavancar o seu negócio através da Internet</a:t>
            </a:r>
          </a:p>
        </p:txBody>
      </p:sp>
      <p:pic>
        <p:nvPicPr>
          <p:cNvPr id="14" name="Espaço Reservado para Imagem 13" descr="Plano de fundo digital de pontos de dados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  <a:effectLst>
            <a:glow>
              <a:schemeClr val="accent1">
                <a:alpha val="58000"/>
              </a:schemeClr>
            </a:glow>
          </a:effec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5806449"/>
            <a:ext cx="3565524" cy="449118"/>
          </a:xfrm>
        </p:spPr>
        <p:txBody>
          <a:bodyPr rtlCol="0">
            <a:normAutofit/>
          </a:bodyPr>
          <a:lstStyle/>
          <a:p>
            <a:pPr rtl="0"/>
            <a:r>
              <a:rPr lang="pt-BR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José Carlos Francez Jr</a:t>
            </a:r>
            <a:r>
              <a:rPr lang="pt-BR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2BC93FC-E3F2-702F-AFB1-D17ECF3F841A}"/>
              </a:ext>
            </a:extLst>
          </p:cNvPr>
          <p:cNvSpPr txBox="1">
            <a:spLocks/>
          </p:cNvSpPr>
          <p:nvPr/>
        </p:nvSpPr>
        <p:spPr>
          <a:xfrm>
            <a:off x="7854047" y="3795677"/>
            <a:ext cx="3856255" cy="82577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“A Transformação Digital de seu empreendimento”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4EE28BAD-7A2B-F601-16F4-7ED389100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435" y="1051551"/>
            <a:ext cx="4395747" cy="3741494"/>
          </a:xfrm>
          <a:prstGeom prst="rect">
            <a:avLst/>
          </a:prstGeom>
          <a:effectLst>
            <a:glow>
              <a:schemeClr val="tx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17" y="387758"/>
            <a:ext cx="7442882" cy="725426"/>
          </a:xfrm>
        </p:spPr>
        <p:txBody>
          <a:bodyPr rtlCol="0"/>
          <a:lstStyle/>
          <a:p>
            <a:pPr rtl="0"/>
            <a: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magia das Redes Sociais</a:t>
            </a:r>
            <a:b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10</a:t>
            </a:fld>
            <a:endParaRPr lang="pt-BR"/>
          </a:p>
        </p:txBody>
      </p:sp>
      <p:sp>
        <p:nvSpPr>
          <p:cNvPr id="2" name="Título 10">
            <a:extLst>
              <a:ext uri="{FF2B5EF4-FFF2-40B4-BE49-F238E27FC236}">
                <a16:creationId xmlns:a16="http://schemas.microsoft.com/office/drawing/2014/main" id="{A3B0FA68-08A2-8FA9-E4DC-10CC1EF0DA93}"/>
              </a:ext>
            </a:extLst>
          </p:cNvPr>
          <p:cNvSpPr txBox="1">
            <a:spLocks/>
          </p:cNvSpPr>
          <p:nvPr/>
        </p:nvSpPr>
        <p:spPr>
          <a:xfrm>
            <a:off x="689917" y="1434541"/>
            <a:ext cx="2401153" cy="5196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evolução</a:t>
            </a:r>
          </a:p>
        </p:txBody>
      </p:sp>
      <p:sp>
        <p:nvSpPr>
          <p:cNvPr id="3" name="Título 10">
            <a:extLst>
              <a:ext uri="{FF2B5EF4-FFF2-40B4-BE49-F238E27FC236}">
                <a16:creationId xmlns:a16="http://schemas.microsoft.com/office/drawing/2014/main" id="{02649D85-A067-2468-31CF-DB7B038CBC8E}"/>
              </a:ext>
            </a:extLst>
          </p:cNvPr>
          <p:cNvSpPr txBox="1">
            <a:spLocks/>
          </p:cNvSpPr>
          <p:nvPr/>
        </p:nvSpPr>
        <p:spPr>
          <a:xfrm>
            <a:off x="7176051" y="1195416"/>
            <a:ext cx="4827881" cy="2541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 o fim do Orkut, A Google ainda tentou a sua rede social Google +. Sem engajamento e aceitação a rede foi encerrada em 2019</a:t>
            </a:r>
          </a:p>
        </p:txBody>
      </p:sp>
      <p:sp>
        <p:nvSpPr>
          <p:cNvPr id="4" name="Título 10">
            <a:extLst>
              <a:ext uri="{FF2B5EF4-FFF2-40B4-BE49-F238E27FC236}">
                <a16:creationId xmlns:a16="http://schemas.microsoft.com/office/drawing/2014/main" id="{406796D2-F468-7F32-E20B-602A5D2FD291}"/>
              </a:ext>
            </a:extLst>
          </p:cNvPr>
          <p:cNvSpPr txBox="1">
            <a:spLocks/>
          </p:cNvSpPr>
          <p:nvPr/>
        </p:nvSpPr>
        <p:spPr>
          <a:xfrm>
            <a:off x="689917" y="2243499"/>
            <a:ext cx="5296104" cy="7254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 Orkut foi mesmo a primeira rede social do mundo?</a:t>
            </a:r>
          </a:p>
        </p:txBody>
      </p:sp>
      <p:sp>
        <p:nvSpPr>
          <p:cNvPr id="8" name="Título 10">
            <a:extLst>
              <a:ext uri="{FF2B5EF4-FFF2-40B4-BE49-F238E27FC236}">
                <a16:creationId xmlns:a16="http://schemas.microsoft.com/office/drawing/2014/main" id="{ACC68D9F-7A6E-F6C5-A7FE-DBBAC079241C}"/>
              </a:ext>
            </a:extLst>
          </p:cNvPr>
          <p:cNvSpPr txBox="1">
            <a:spLocks/>
          </p:cNvSpPr>
          <p:nvPr/>
        </p:nvSpPr>
        <p:spPr>
          <a:xfrm>
            <a:off x="689917" y="3178523"/>
            <a:ext cx="1934013" cy="40950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ClassMates</a:t>
            </a:r>
            <a:endParaRPr lang="pt-BR" sz="2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ítulo 10">
            <a:extLst>
              <a:ext uri="{FF2B5EF4-FFF2-40B4-BE49-F238E27FC236}">
                <a16:creationId xmlns:a16="http://schemas.microsoft.com/office/drawing/2014/main" id="{4F29C3D7-89AD-A4F3-A995-C0B1CFA6E852}"/>
              </a:ext>
            </a:extLst>
          </p:cNvPr>
          <p:cNvSpPr txBox="1">
            <a:spLocks/>
          </p:cNvSpPr>
          <p:nvPr/>
        </p:nvSpPr>
        <p:spPr>
          <a:xfrm>
            <a:off x="689917" y="3736527"/>
            <a:ext cx="1934013" cy="40950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SixDegress</a:t>
            </a:r>
            <a:endParaRPr lang="pt-BR" sz="2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ítulo 10">
            <a:extLst>
              <a:ext uri="{FF2B5EF4-FFF2-40B4-BE49-F238E27FC236}">
                <a16:creationId xmlns:a16="http://schemas.microsoft.com/office/drawing/2014/main" id="{6E15A759-CF74-2BBA-D503-9BBF8C4430FF}"/>
              </a:ext>
            </a:extLst>
          </p:cNvPr>
          <p:cNvSpPr txBox="1">
            <a:spLocks/>
          </p:cNvSpPr>
          <p:nvPr/>
        </p:nvSpPr>
        <p:spPr>
          <a:xfrm>
            <a:off x="689917" y="4294531"/>
            <a:ext cx="4150440" cy="40950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MySpace – </a:t>
            </a:r>
            <a:r>
              <a:rPr lang="pt-BR" sz="2800" b="1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LastFM</a:t>
            </a:r>
            <a:r>
              <a:rPr lang="pt-BR" sz="2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- Flickr</a:t>
            </a:r>
          </a:p>
        </p:txBody>
      </p:sp>
      <p:sp>
        <p:nvSpPr>
          <p:cNvPr id="12" name="Título 10">
            <a:extLst>
              <a:ext uri="{FF2B5EF4-FFF2-40B4-BE49-F238E27FC236}">
                <a16:creationId xmlns:a16="http://schemas.microsoft.com/office/drawing/2014/main" id="{A083C157-34B3-7130-14A9-834C55B50FE6}"/>
              </a:ext>
            </a:extLst>
          </p:cNvPr>
          <p:cNvSpPr txBox="1">
            <a:spLocks/>
          </p:cNvSpPr>
          <p:nvPr/>
        </p:nvSpPr>
        <p:spPr>
          <a:xfrm>
            <a:off x="689916" y="4897893"/>
            <a:ext cx="6486135" cy="40950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Orkut – Facebook – Instagram – TikTok </a:t>
            </a:r>
          </a:p>
        </p:txBody>
      </p:sp>
      <p:pic>
        <p:nvPicPr>
          <p:cNvPr id="14" name="Imagem 13" descr="Tela de computador com texto preto sobre fundo branco">
            <a:extLst>
              <a:ext uri="{FF2B5EF4-FFF2-40B4-BE49-F238E27FC236}">
                <a16:creationId xmlns:a16="http://schemas.microsoft.com/office/drawing/2014/main" id="{9ACA7583-0035-DB31-1D1D-0458662E3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765" y="3667328"/>
            <a:ext cx="5122963" cy="32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3926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17" y="387758"/>
            <a:ext cx="7442882" cy="725426"/>
          </a:xfrm>
        </p:spPr>
        <p:txBody>
          <a:bodyPr rtlCol="0"/>
          <a:lstStyle/>
          <a:p>
            <a:pPr rtl="0"/>
            <a:r>
              <a:rPr lang="pt-BR" sz="3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 Sucesso (ou nem tanto)</a:t>
            </a:r>
            <a:br>
              <a:rPr lang="pt-BR" sz="3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sz="3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 Facebook</a:t>
            </a:r>
            <a:b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11</a:t>
            </a:fld>
            <a:endParaRPr lang="pt-BR"/>
          </a:p>
        </p:txBody>
      </p:sp>
      <p:sp>
        <p:nvSpPr>
          <p:cNvPr id="2" name="Título 10">
            <a:extLst>
              <a:ext uri="{FF2B5EF4-FFF2-40B4-BE49-F238E27FC236}">
                <a16:creationId xmlns:a16="http://schemas.microsoft.com/office/drawing/2014/main" id="{A3B0FA68-08A2-8FA9-E4DC-10CC1EF0DA93}"/>
              </a:ext>
            </a:extLst>
          </p:cNvPr>
          <p:cNvSpPr txBox="1">
            <a:spLocks/>
          </p:cNvSpPr>
          <p:nvPr/>
        </p:nvSpPr>
        <p:spPr>
          <a:xfrm>
            <a:off x="689916" y="1334629"/>
            <a:ext cx="3325902" cy="5196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Rápida</a:t>
            </a:r>
            <a:r>
              <a:rPr lang="pt-BR" sz="3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adesão</a:t>
            </a:r>
          </a:p>
        </p:txBody>
      </p:sp>
      <p:sp>
        <p:nvSpPr>
          <p:cNvPr id="4" name="Título 10">
            <a:extLst>
              <a:ext uri="{FF2B5EF4-FFF2-40B4-BE49-F238E27FC236}">
                <a16:creationId xmlns:a16="http://schemas.microsoft.com/office/drawing/2014/main" id="{406796D2-F468-7F32-E20B-602A5D2FD291}"/>
              </a:ext>
            </a:extLst>
          </p:cNvPr>
          <p:cNvSpPr txBox="1">
            <a:spLocks/>
          </p:cNvSpPr>
          <p:nvPr/>
        </p:nvSpPr>
        <p:spPr>
          <a:xfrm>
            <a:off x="689916" y="1940925"/>
            <a:ext cx="5107569" cy="45193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Está presente em mais de 140 países</a:t>
            </a:r>
          </a:p>
        </p:txBody>
      </p:sp>
      <p:sp>
        <p:nvSpPr>
          <p:cNvPr id="8" name="Título 10">
            <a:extLst>
              <a:ext uri="{FF2B5EF4-FFF2-40B4-BE49-F238E27FC236}">
                <a16:creationId xmlns:a16="http://schemas.microsoft.com/office/drawing/2014/main" id="{ACC68D9F-7A6E-F6C5-A7FE-DBBAC079241C}"/>
              </a:ext>
            </a:extLst>
          </p:cNvPr>
          <p:cNvSpPr txBox="1">
            <a:spLocks/>
          </p:cNvSpPr>
          <p:nvPr/>
        </p:nvSpPr>
        <p:spPr>
          <a:xfrm>
            <a:off x="689916" y="3725531"/>
            <a:ext cx="3525763" cy="25511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Comprou o Instagram</a:t>
            </a:r>
          </a:p>
        </p:txBody>
      </p:sp>
      <p:sp>
        <p:nvSpPr>
          <p:cNvPr id="5" name="Título 10">
            <a:extLst>
              <a:ext uri="{FF2B5EF4-FFF2-40B4-BE49-F238E27FC236}">
                <a16:creationId xmlns:a16="http://schemas.microsoft.com/office/drawing/2014/main" id="{47DF692D-3E89-B96B-BFA5-A1C4B8A07EF7}"/>
              </a:ext>
            </a:extLst>
          </p:cNvPr>
          <p:cNvSpPr txBox="1">
            <a:spLocks/>
          </p:cNvSpPr>
          <p:nvPr/>
        </p:nvSpPr>
        <p:spPr>
          <a:xfrm>
            <a:off x="689916" y="2877352"/>
            <a:ext cx="5192158" cy="25511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Comprou o WhatsApp e sua base de usuários</a:t>
            </a:r>
          </a:p>
        </p:txBody>
      </p:sp>
      <p:sp>
        <p:nvSpPr>
          <p:cNvPr id="7" name="Título 10">
            <a:extLst>
              <a:ext uri="{FF2B5EF4-FFF2-40B4-BE49-F238E27FC236}">
                <a16:creationId xmlns:a16="http://schemas.microsoft.com/office/drawing/2014/main" id="{82A85E14-A339-E3C0-B34C-EB86AB0B491D}"/>
              </a:ext>
            </a:extLst>
          </p:cNvPr>
          <p:cNvSpPr txBox="1">
            <a:spLocks/>
          </p:cNvSpPr>
          <p:nvPr/>
        </p:nvSpPr>
        <p:spPr>
          <a:xfrm>
            <a:off x="689916" y="4258855"/>
            <a:ext cx="4353424" cy="25511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Diminuiu seus faturamento depois de uma série de escândalos</a:t>
            </a:r>
          </a:p>
        </p:txBody>
      </p:sp>
      <p:sp>
        <p:nvSpPr>
          <p:cNvPr id="13" name="Título 10">
            <a:extLst>
              <a:ext uri="{FF2B5EF4-FFF2-40B4-BE49-F238E27FC236}">
                <a16:creationId xmlns:a16="http://schemas.microsoft.com/office/drawing/2014/main" id="{7F25C171-C9AE-3855-C79A-B9E7B09D7F23}"/>
              </a:ext>
            </a:extLst>
          </p:cNvPr>
          <p:cNvSpPr txBox="1">
            <a:spLocks/>
          </p:cNvSpPr>
          <p:nvPr/>
        </p:nvSpPr>
        <p:spPr>
          <a:xfrm>
            <a:off x="689916" y="5565525"/>
            <a:ext cx="4168637" cy="25511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Para cada nova conta no Facebook, cinco contas são abertas no Instagram</a:t>
            </a:r>
          </a:p>
        </p:txBody>
      </p:sp>
      <p:pic>
        <p:nvPicPr>
          <p:cNvPr id="23" name="Imagem 22" descr="Interface gráfica do usuário, Site">
            <a:extLst>
              <a:ext uri="{FF2B5EF4-FFF2-40B4-BE49-F238E27FC236}">
                <a16:creationId xmlns:a16="http://schemas.microsoft.com/office/drawing/2014/main" id="{F5AD6398-EE76-4862-51D7-6463343BD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706" y="1674822"/>
            <a:ext cx="5384294" cy="35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9985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17" y="387758"/>
            <a:ext cx="7442882" cy="725426"/>
          </a:xfrm>
        </p:spPr>
        <p:txBody>
          <a:bodyPr rtlCol="0"/>
          <a:lstStyle/>
          <a:p>
            <a:pPr rtl="0"/>
            <a:r>
              <a:rPr lang="pt-BR" sz="3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Os mensageiros instantâneos</a:t>
            </a:r>
            <a:b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12</a:t>
            </a:fld>
            <a:endParaRPr lang="pt-BR"/>
          </a:p>
        </p:txBody>
      </p:sp>
      <p:sp>
        <p:nvSpPr>
          <p:cNvPr id="4" name="Título 10">
            <a:extLst>
              <a:ext uri="{FF2B5EF4-FFF2-40B4-BE49-F238E27FC236}">
                <a16:creationId xmlns:a16="http://schemas.microsoft.com/office/drawing/2014/main" id="{406796D2-F468-7F32-E20B-602A5D2FD291}"/>
              </a:ext>
            </a:extLst>
          </p:cNvPr>
          <p:cNvSpPr txBox="1">
            <a:spLocks/>
          </p:cNvSpPr>
          <p:nvPr/>
        </p:nvSpPr>
        <p:spPr>
          <a:xfrm>
            <a:off x="689917" y="1357895"/>
            <a:ext cx="5107569" cy="45193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comunicação por e-mail</a:t>
            </a:r>
          </a:p>
        </p:txBody>
      </p:sp>
      <p:sp>
        <p:nvSpPr>
          <p:cNvPr id="8" name="Título 10">
            <a:extLst>
              <a:ext uri="{FF2B5EF4-FFF2-40B4-BE49-F238E27FC236}">
                <a16:creationId xmlns:a16="http://schemas.microsoft.com/office/drawing/2014/main" id="{ACC68D9F-7A6E-F6C5-A7FE-DBBAC079241C}"/>
              </a:ext>
            </a:extLst>
          </p:cNvPr>
          <p:cNvSpPr txBox="1">
            <a:spLocks/>
          </p:cNvSpPr>
          <p:nvPr/>
        </p:nvSpPr>
        <p:spPr>
          <a:xfrm>
            <a:off x="689917" y="3142500"/>
            <a:ext cx="3525763" cy="42226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MSN/Skype</a:t>
            </a:r>
          </a:p>
        </p:txBody>
      </p:sp>
      <p:sp>
        <p:nvSpPr>
          <p:cNvPr id="5" name="Título 10">
            <a:extLst>
              <a:ext uri="{FF2B5EF4-FFF2-40B4-BE49-F238E27FC236}">
                <a16:creationId xmlns:a16="http://schemas.microsoft.com/office/drawing/2014/main" id="{47DF692D-3E89-B96B-BFA5-A1C4B8A07EF7}"/>
              </a:ext>
            </a:extLst>
          </p:cNvPr>
          <p:cNvSpPr txBox="1">
            <a:spLocks/>
          </p:cNvSpPr>
          <p:nvPr/>
        </p:nvSpPr>
        <p:spPr>
          <a:xfrm>
            <a:off x="689917" y="2016115"/>
            <a:ext cx="5192158" cy="25511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IrC</a:t>
            </a:r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– Internet Relay Chat - 1988</a:t>
            </a:r>
          </a:p>
        </p:txBody>
      </p:sp>
      <p:sp>
        <p:nvSpPr>
          <p:cNvPr id="7" name="Título 10">
            <a:extLst>
              <a:ext uri="{FF2B5EF4-FFF2-40B4-BE49-F238E27FC236}">
                <a16:creationId xmlns:a16="http://schemas.microsoft.com/office/drawing/2014/main" id="{82A85E14-A339-E3C0-B34C-EB86AB0B491D}"/>
              </a:ext>
            </a:extLst>
          </p:cNvPr>
          <p:cNvSpPr txBox="1">
            <a:spLocks/>
          </p:cNvSpPr>
          <p:nvPr/>
        </p:nvSpPr>
        <p:spPr>
          <a:xfrm>
            <a:off x="689917" y="3675825"/>
            <a:ext cx="4353424" cy="25511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Telegram</a:t>
            </a:r>
          </a:p>
        </p:txBody>
      </p:sp>
      <p:pic>
        <p:nvPicPr>
          <p:cNvPr id="9" name="Imagem 8" descr="Controle remoto de vídeo game">
            <a:extLst>
              <a:ext uri="{FF2B5EF4-FFF2-40B4-BE49-F238E27FC236}">
                <a16:creationId xmlns:a16="http://schemas.microsoft.com/office/drawing/2014/main" id="{B272966A-61AC-1A81-0E2A-10207E5FF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154" y="2130458"/>
            <a:ext cx="5119846" cy="3338566"/>
          </a:xfrm>
          <a:prstGeom prst="rect">
            <a:avLst/>
          </a:prstGeom>
        </p:spPr>
      </p:pic>
      <p:sp>
        <p:nvSpPr>
          <p:cNvPr id="10" name="Título 10">
            <a:extLst>
              <a:ext uri="{FF2B5EF4-FFF2-40B4-BE49-F238E27FC236}">
                <a16:creationId xmlns:a16="http://schemas.microsoft.com/office/drawing/2014/main" id="{E098657B-3C91-B851-C3E5-14D4C7D0FF02}"/>
              </a:ext>
            </a:extLst>
          </p:cNvPr>
          <p:cNvSpPr txBox="1">
            <a:spLocks/>
          </p:cNvSpPr>
          <p:nvPr/>
        </p:nvSpPr>
        <p:spPr>
          <a:xfrm>
            <a:off x="689917" y="2598018"/>
            <a:ext cx="1525383" cy="35400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ICQ -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86579D8-8888-CFC1-EBFF-9D73F351313E}"/>
              </a:ext>
            </a:extLst>
          </p:cNvPr>
          <p:cNvSpPr txBox="1"/>
          <p:nvPr/>
        </p:nvSpPr>
        <p:spPr>
          <a:xfrm>
            <a:off x="586819" y="4627590"/>
            <a:ext cx="60944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 WhatsApp – Brasil é o 2º país no Mundo com 119 milhões de </a:t>
            </a:r>
            <a:r>
              <a:rPr lang="pt-BR" sz="2200" b="1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users</a:t>
            </a:r>
            <a:r>
              <a:rPr lang="pt-BR" sz="2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– O mais usado em Suporte a cliente - Problemas com meios de pagamentos - Dependência de um número móvel.</a:t>
            </a:r>
          </a:p>
        </p:txBody>
      </p:sp>
    </p:spTree>
    <p:extLst>
      <p:ext uri="{BB962C8B-B14F-4D97-AF65-F5344CB8AC3E}">
        <p14:creationId xmlns:p14="http://schemas.microsoft.com/office/powerpoint/2010/main" val="164747178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17" y="387758"/>
            <a:ext cx="7442882" cy="725426"/>
          </a:xfrm>
        </p:spPr>
        <p:txBody>
          <a:bodyPr rtlCol="0"/>
          <a:lstStyle/>
          <a:p>
            <a:pPr rtl="0"/>
            <a:r>
              <a:rPr lang="pt-BR" sz="3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Como aumentar suas vendas usando o poder da Internet</a:t>
            </a:r>
            <a:b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13</a:t>
            </a:fld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86579D8-8888-CFC1-EBFF-9D73F351313E}"/>
              </a:ext>
            </a:extLst>
          </p:cNvPr>
          <p:cNvSpPr txBox="1"/>
          <p:nvPr/>
        </p:nvSpPr>
        <p:spPr>
          <a:xfrm>
            <a:off x="689917" y="2014637"/>
            <a:ext cx="608957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Google </a:t>
            </a:r>
            <a:r>
              <a:rPr lang="pt-BR" sz="28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Ads</a:t>
            </a:r>
            <a:endParaRPr lang="pt-BR" sz="28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Listagem Orgânica – SEO</a:t>
            </a:r>
          </a:p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Chamadas para a ação</a:t>
            </a:r>
          </a:p>
          <a:p>
            <a:endParaRPr lang="pt-BR" sz="28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Funil de vendas: </a:t>
            </a:r>
          </a:p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Anúncios - SEO - Redes Sociais - Difusão WhatsApp - </a:t>
            </a:r>
            <a:r>
              <a:rPr lang="pt-BR" sz="28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emails</a:t>
            </a:r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&gt; Canal de vendas</a:t>
            </a:r>
          </a:p>
        </p:txBody>
      </p:sp>
      <p:pic>
        <p:nvPicPr>
          <p:cNvPr id="3" name="Gráfico 2" descr="Crescimento Comercial com preenchimento sólido">
            <a:extLst>
              <a:ext uri="{FF2B5EF4-FFF2-40B4-BE49-F238E27FC236}">
                <a16:creationId xmlns:a16="http://schemas.microsoft.com/office/drawing/2014/main" id="{62409CB2-2A50-AE71-C5DD-EA694D2A5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5819" y="1873612"/>
            <a:ext cx="5052290" cy="50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619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17" y="387758"/>
            <a:ext cx="7442882" cy="646716"/>
          </a:xfrm>
        </p:spPr>
        <p:txBody>
          <a:bodyPr rtlCol="0"/>
          <a:lstStyle/>
          <a:p>
            <a:pPr rtl="0"/>
            <a:r>
              <a:rPr lang="pt-BR" sz="4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 é o seu público alvo?</a:t>
            </a:r>
            <a:b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14</a:t>
            </a:fld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86579D8-8888-CFC1-EBFF-9D73F351313E}"/>
              </a:ext>
            </a:extLst>
          </p:cNvPr>
          <p:cNvSpPr txBox="1"/>
          <p:nvPr/>
        </p:nvSpPr>
        <p:spPr>
          <a:xfrm>
            <a:off x="689917" y="1949982"/>
            <a:ext cx="60895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"Cinco gerações compartilhando de um mesmo mundo" </a:t>
            </a:r>
            <a:r>
              <a:rPr lang="pt-BR" sz="28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P.Kotler</a:t>
            </a:r>
            <a:endParaRPr lang="pt-BR" sz="28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ítulo 10">
            <a:extLst>
              <a:ext uri="{FF2B5EF4-FFF2-40B4-BE49-F238E27FC236}">
                <a16:creationId xmlns:a16="http://schemas.microsoft.com/office/drawing/2014/main" id="{49D50F4B-E06D-3509-95E4-E164AFE1E94F}"/>
              </a:ext>
            </a:extLst>
          </p:cNvPr>
          <p:cNvSpPr txBox="1">
            <a:spLocks/>
          </p:cNvSpPr>
          <p:nvPr/>
        </p:nvSpPr>
        <p:spPr>
          <a:xfrm>
            <a:off x="689917" y="1029687"/>
            <a:ext cx="4602519" cy="64671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Uma linguagem específica</a:t>
            </a:r>
            <a:b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066544-68D7-9ABD-6A55-7F236FAFEBF7}"/>
              </a:ext>
            </a:extLst>
          </p:cNvPr>
          <p:cNvSpPr txBox="1"/>
          <p:nvPr/>
        </p:nvSpPr>
        <p:spPr>
          <a:xfrm>
            <a:off x="7692380" y="1353045"/>
            <a:ext cx="2792192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b="1" i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Baby Boomers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Geração X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Geração 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Geração 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Geração Alpha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2B0BD0F-3432-5CA2-E5E1-51D407C71394}"/>
              </a:ext>
            </a:extLst>
          </p:cNvPr>
          <p:cNvSpPr txBox="1"/>
          <p:nvPr/>
        </p:nvSpPr>
        <p:spPr>
          <a:xfrm>
            <a:off x="766618" y="3450265"/>
            <a:ext cx="6096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Baby Boomers - Valorização da propriedade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92C3E30-6469-AECA-AF3C-C6367620432C}"/>
              </a:ext>
            </a:extLst>
          </p:cNvPr>
          <p:cNvSpPr txBox="1"/>
          <p:nvPr/>
        </p:nvSpPr>
        <p:spPr>
          <a:xfrm>
            <a:off x="766617" y="3996441"/>
            <a:ext cx="717665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Geração "X" - Busca pela ascensão - Conservadores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22FB36C-8746-0781-9B59-FC7BC6D095D9}"/>
              </a:ext>
            </a:extLst>
          </p:cNvPr>
          <p:cNvSpPr txBox="1"/>
          <p:nvPr/>
        </p:nvSpPr>
        <p:spPr>
          <a:xfrm>
            <a:off x="766617" y="4547256"/>
            <a:ext cx="67979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Geração "Y" - Valorizam a boa experiência - Não se importam com a propriedade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BD62B18-D3BE-E7B4-A837-4D6EDE08F156}"/>
              </a:ext>
            </a:extLst>
          </p:cNvPr>
          <p:cNvSpPr txBox="1"/>
          <p:nvPr/>
        </p:nvSpPr>
        <p:spPr>
          <a:xfrm>
            <a:off x="766616" y="5482791"/>
            <a:ext cx="679796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Geração "Z" - Multitarefas - Imediatismo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2F4EC7-0B10-91F1-9442-C90855522A2B}"/>
              </a:ext>
            </a:extLst>
          </p:cNvPr>
          <p:cNvSpPr txBox="1"/>
          <p:nvPr/>
        </p:nvSpPr>
        <p:spPr>
          <a:xfrm>
            <a:off x="766616" y="6028967"/>
            <a:ext cx="952269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Geração Alpha - Influenciadores precoces - consumidores digitais</a:t>
            </a:r>
          </a:p>
        </p:txBody>
      </p:sp>
    </p:spTree>
    <p:extLst>
      <p:ext uri="{BB962C8B-B14F-4D97-AF65-F5344CB8AC3E}">
        <p14:creationId xmlns:p14="http://schemas.microsoft.com/office/powerpoint/2010/main" val="19123512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16" y="387758"/>
            <a:ext cx="8454083" cy="646716"/>
          </a:xfrm>
        </p:spPr>
        <p:txBody>
          <a:bodyPr rtlCol="0"/>
          <a:lstStyle/>
          <a:p>
            <a:pPr rtl="0"/>
            <a:r>
              <a:rPr lang="pt-BR" sz="4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Vendendo através das Redes Sociais</a:t>
            </a:r>
            <a:b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15</a:t>
            </a:fld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86579D8-8888-CFC1-EBFF-9D73F351313E}"/>
              </a:ext>
            </a:extLst>
          </p:cNvPr>
          <p:cNvSpPr txBox="1"/>
          <p:nvPr/>
        </p:nvSpPr>
        <p:spPr>
          <a:xfrm>
            <a:off x="689916" y="1799878"/>
            <a:ext cx="52028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Impulsionamento de postagens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FBE4A6-FBEE-F6C6-719F-7DFCF5AC914A}"/>
              </a:ext>
            </a:extLst>
          </p:cNvPr>
          <p:cNvSpPr txBox="1"/>
          <p:nvPr/>
        </p:nvSpPr>
        <p:spPr>
          <a:xfrm>
            <a:off x="689916" y="2395624"/>
            <a:ext cx="52028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 funcionamento do Pixels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039C62-7CA3-5557-C987-B0815C09040E}"/>
              </a:ext>
            </a:extLst>
          </p:cNvPr>
          <p:cNvSpPr txBox="1"/>
          <p:nvPr/>
        </p:nvSpPr>
        <p:spPr>
          <a:xfrm>
            <a:off x="689915" y="2991370"/>
            <a:ext cx="5932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 sistema de métrica por retenção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C1D2C4-5AB3-AA15-B577-D110B675C03E}"/>
              </a:ext>
            </a:extLst>
          </p:cNvPr>
          <p:cNvSpPr txBox="1"/>
          <p:nvPr/>
        </p:nvSpPr>
        <p:spPr>
          <a:xfrm>
            <a:off x="689915" y="3581286"/>
            <a:ext cx="5932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“IA” As inteligências artificiais</a:t>
            </a:r>
          </a:p>
        </p:txBody>
      </p:sp>
      <p:pic>
        <p:nvPicPr>
          <p:cNvPr id="17" name="Gráfico 16" descr="Comércio eletrônico com preenchimento sólido">
            <a:extLst>
              <a:ext uri="{FF2B5EF4-FFF2-40B4-BE49-F238E27FC236}">
                <a16:creationId xmlns:a16="http://schemas.microsoft.com/office/drawing/2014/main" id="{62CC6573-E87A-2481-040B-2868AE4E0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7128" y="2703983"/>
            <a:ext cx="3569855" cy="3569855"/>
          </a:xfrm>
          <a:prstGeom prst="rect">
            <a:avLst/>
          </a:prstGeom>
        </p:spPr>
      </p:pic>
      <p:pic>
        <p:nvPicPr>
          <p:cNvPr id="19" name="Gráfico 18" descr="Comércio eletrônico estrutura de tópicos">
            <a:extLst>
              <a:ext uri="{FF2B5EF4-FFF2-40B4-BE49-F238E27FC236}">
                <a16:creationId xmlns:a16="http://schemas.microsoft.com/office/drawing/2014/main" id="{A091169F-729E-1BCE-C345-85BF6AF5C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71526" y="1027583"/>
            <a:ext cx="3461327" cy="34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9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7" y="424703"/>
            <a:ext cx="8454083" cy="646716"/>
          </a:xfrm>
        </p:spPr>
        <p:txBody>
          <a:bodyPr rtlCol="0"/>
          <a:lstStyle/>
          <a:p>
            <a:pPr rtl="0"/>
            <a:r>
              <a:rPr lang="pt-BR" sz="4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 Marketing 5.0</a:t>
            </a:r>
            <a:b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16</a:t>
            </a:fld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86579D8-8888-CFC1-EBFF-9D73F351313E}"/>
              </a:ext>
            </a:extLst>
          </p:cNvPr>
          <p:cNvSpPr txBox="1"/>
          <p:nvPr/>
        </p:nvSpPr>
        <p:spPr>
          <a:xfrm>
            <a:off x="337077" y="2707722"/>
            <a:ext cx="669365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"IA" - Inteligência Artificial</a:t>
            </a:r>
          </a:p>
          <a:p>
            <a:endParaRPr lang="pt-BR" sz="28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pt-BR" sz="28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IoT</a:t>
            </a:r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" Internet das coisas</a:t>
            </a:r>
          </a:p>
          <a:p>
            <a:endParaRPr lang="pt-BR" sz="28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"NLP" Processamento da Linguagem Natural</a:t>
            </a:r>
          </a:p>
          <a:p>
            <a:endParaRPr lang="pt-BR" sz="28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"VR" Realidade Virtual</a:t>
            </a:r>
          </a:p>
        </p:txBody>
      </p:sp>
      <p:sp>
        <p:nvSpPr>
          <p:cNvPr id="2" name="Título 10">
            <a:extLst>
              <a:ext uri="{FF2B5EF4-FFF2-40B4-BE49-F238E27FC236}">
                <a16:creationId xmlns:a16="http://schemas.microsoft.com/office/drawing/2014/main" id="{9A4544E7-8A06-5EB3-6A70-5BF38A9A7BB2}"/>
              </a:ext>
            </a:extLst>
          </p:cNvPr>
          <p:cNvSpPr txBox="1">
            <a:spLocks/>
          </p:cNvSpPr>
          <p:nvPr/>
        </p:nvSpPr>
        <p:spPr>
          <a:xfrm>
            <a:off x="459007" y="1064528"/>
            <a:ext cx="8454083" cy="64671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ítulo 10">
            <a:extLst>
              <a:ext uri="{FF2B5EF4-FFF2-40B4-BE49-F238E27FC236}">
                <a16:creationId xmlns:a16="http://schemas.microsoft.com/office/drawing/2014/main" id="{E55C2556-42F5-3DCA-4AA5-99C2A1008DF1}"/>
              </a:ext>
            </a:extLst>
          </p:cNvPr>
          <p:cNvSpPr txBox="1">
            <a:spLocks/>
          </p:cNvSpPr>
          <p:nvPr/>
        </p:nvSpPr>
        <p:spPr>
          <a:xfrm>
            <a:off x="459007" y="1127975"/>
            <a:ext cx="6449793" cy="610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“Centrado na tecnologia como ferramenta  para o avanço da Humanidade”</a:t>
            </a:r>
            <a:b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53789D3-AB57-C958-210C-A287FF577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436" y="0"/>
            <a:ext cx="5883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9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7" y="424703"/>
            <a:ext cx="8454083" cy="646716"/>
          </a:xfrm>
        </p:spPr>
        <p:txBody>
          <a:bodyPr rtlCol="0"/>
          <a:lstStyle/>
          <a:p>
            <a:pPr rtl="0"/>
            <a:r>
              <a:rPr lang="pt-BR" sz="4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Era da experiência do</a:t>
            </a:r>
            <a:br>
              <a:rPr lang="pt-BR" sz="4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sz="4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Consumidor</a:t>
            </a: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17</a:t>
            </a:fld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86579D8-8888-CFC1-EBFF-9D73F351313E}"/>
              </a:ext>
            </a:extLst>
          </p:cNvPr>
          <p:cNvSpPr txBox="1"/>
          <p:nvPr/>
        </p:nvSpPr>
        <p:spPr>
          <a:xfrm>
            <a:off x="337077" y="3685368"/>
            <a:ext cx="66936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Transformando clientes em embaixadores</a:t>
            </a:r>
          </a:p>
          <a:p>
            <a:endParaRPr lang="pt-BR" sz="28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“Tudo tem um preço, mas qual é o </a:t>
            </a:r>
          </a:p>
          <a:p>
            <a:r>
              <a:rPr lang="pt-BR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valor real ?”</a:t>
            </a:r>
          </a:p>
        </p:txBody>
      </p:sp>
      <p:sp>
        <p:nvSpPr>
          <p:cNvPr id="2" name="Título 10">
            <a:extLst>
              <a:ext uri="{FF2B5EF4-FFF2-40B4-BE49-F238E27FC236}">
                <a16:creationId xmlns:a16="http://schemas.microsoft.com/office/drawing/2014/main" id="{9A4544E7-8A06-5EB3-6A70-5BF38A9A7BB2}"/>
              </a:ext>
            </a:extLst>
          </p:cNvPr>
          <p:cNvSpPr txBox="1">
            <a:spLocks/>
          </p:cNvSpPr>
          <p:nvPr/>
        </p:nvSpPr>
        <p:spPr>
          <a:xfrm>
            <a:off x="459007" y="1064528"/>
            <a:ext cx="8454083" cy="64671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ítulo 10">
            <a:extLst>
              <a:ext uri="{FF2B5EF4-FFF2-40B4-BE49-F238E27FC236}">
                <a16:creationId xmlns:a16="http://schemas.microsoft.com/office/drawing/2014/main" id="{E55C2556-42F5-3DCA-4AA5-99C2A1008DF1}"/>
              </a:ext>
            </a:extLst>
          </p:cNvPr>
          <p:cNvSpPr txBox="1">
            <a:spLocks/>
          </p:cNvSpPr>
          <p:nvPr/>
        </p:nvSpPr>
        <p:spPr>
          <a:xfrm>
            <a:off x="459007" y="1869803"/>
            <a:ext cx="6449793" cy="610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jornada do consumidor sem atritos</a:t>
            </a:r>
            <a:b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263B264-E615-D996-4A05-EBD069361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500" y="2923309"/>
            <a:ext cx="4856776" cy="393469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E31E838-C5B8-38BD-CE46-5CB20213A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489" y="0"/>
            <a:ext cx="4856775" cy="32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18</a:t>
            </a:fld>
            <a:endParaRPr lang="pt-BR"/>
          </a:p>
        </p:txBody>
      </p:sp>
      <p:sp>
        <p:nvSpPr>
          <p:cNvPr id="2" name="Título 10">
            <a:extLst>
              <a:ext uri="{FF2B5EF4-FFF2-40B4-BE49-F238E27FC236}">
                <a16:creationId xmlns:a16="http://schemas.microsoft.com/office/drawing/2014/main" id="{9A4544E7-8A06-5EB3-6A70-5BF38A9A7BB2}"/>
              </a:ext>
            </a:extLst>
          </p:cNvPr>
          <p:cNvSpPr txBox="1">
            <a:spLocks/>
          </p:cNvSpPr>
          <p:nvPr/>
        </p:nvSpPr>
        <p:spPr>
          <a:xfrm>
            <a:off x="459007" y="1064528"/>
            <a:ext cx="8454083" cy="64671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3" name="Mídia Online 12" title="MasterCard - Não tem preço (Comercial)">
            <a:hlinkClick r:id="" action="ppaction://media"/>
            <a:extLst>
              <a:ext uri="{FF2B5EF4-FFF2-40B4-BE49-F238E27FC236}">
                <a16:creationId xmlns:a16="http://schemas.microsoft.com/office/drawing/2014/main" id="{147417AF-7E83-1886-F54B-44597E22A1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94272" y="264623"/>
            <a:ext cx="8619547" cy="646466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CAA99EE-2956-59F9-557E-ED10FD35D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137" y="5807124"/>
            <a:ext cx="700088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84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19</a:t>
            </a:fld>
            <a:endParaRPr lang="pt-BR"/>
          </a:p>
        </p:txBody>
      </p:sp>
      <p:sp>
        <p:nvSpPr>
          <p:cNvPr id="2" name="Título 10">
            <a:extLst>
              <a:ext uri="{FF2B5EF4-FFF2-40B4-BE49-F238E27FC236}">
                <a16:creationId xmlns:a16="http://schemas.microsoft.com/office/drawing/2014/main" id="{9A4544E7-8A06-5EB3-6A70-5BF38A9A7BB2}"/>
              </a:ext>
            </a:extLst>
          </p:cNvPr>
          <p:cNvSpPr txBox="1">
            <a:spLocks/>
          </p:cNvSpPr>
          <p:nvPr/>
        </p:nvSpPr>
        <p:spPr>
          <a:xfrm>
            <a:off x="459007" y="1064528"/>
            <a:ext cx="8454083" cy="64671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Mídia Online 2" title="Comercial Mastercard - Não Tem Preço">
            <a:hlinkClick r:id="" action="ppaction://media"/>
            <a:extLst>
              <a:ext uri="{FF2B5EF4-FFF2-40B4-BE49-F238E27FC236}">
                <a16:creationId xmlns:a16="http://schemas.microsoft.com/office/drawing/2014/main" id="{94F2345D-5648-2B15-80A2-1488FEF3B0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8036" y="235527"/>
            <a:ext cx="8567431" cy="642557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0559781-D0E0-51AF-163B-DBD4028EC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012" y="5793472"/>
            <a:ext cx="700088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77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D432CFE-C226-EFDD-BF14-A7C50973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pt-BR" smtClean="0"/>
              <a:t>2</a:t>
            </a:fld>
            <a:endParaRPr lang="pt-BR"/>
          </a:p>
        </p:txBody>
      </p:sp>
      <p:pic>
        <p:nvPicPr>
          <p:cNvPr id="7" name="Imagem 6" descr="Uma imagem contendo objeto, abajur, luz">
            <a:extLst>
              <a:ext uri="{FF2B5EF4-FFF2-40B4-BE49-F238E27FC236}">
                <a16:creationId xmlns:a16="http://schemas.microsoft.com/office/drawing/2014/main" id="{2A1AABE3-DD93-8D1D-6571-FE1A8CCE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462" y="3092416"/>
            <a:ext cx="5596854" cy="3036591"/>
          </a:xfrm>
          <a:prstGeom prst="rect">
            <a:avLst/>
          </a:prstGeom>
        </p:spPr>
      </p:pic>
      <p:pic>
        <p:nvPicPr>
          <p:cNvPr id="9" name="Imagem 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4F9CEE3-C6EA-ABB5-0D24-814E59CE1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055" y="-184455"/>
            <a:ext cx="5165889" cy="4132711"/>
          </a:xfrm>
          <a:prstGeom prst="rect">
            <a:avLst/>
          </a:prstGeom>
        </p:spPr>
      </p:pic>
      <p:sp>
        <p:nvSpPr>
          <p:cNvPr id="2" name="Título 10">
            <a:extLst>
              <a:ext uri="{FF2B5EF4-FFF2-40B4-BE49-F238E27FC236}">
                <a16:creationId xmlns:a16="http://schemas.microsoft.com/office/drawing/2014/main" id="{FBD75660-DE65-9541-9E50-C254E8485BF3}"/>
              </a:ext>
            </a:extLst>
          </p:cNvPr>
          <p:cNvSpPr txBox="1">
            <a:spLocks/>
          </p:cNvSpPr>
          <p:nvPr/>
        </p:nvSpPr>
        <p:spPr>
          <a:xfrm>
            <a:off x="3670527" y="2998286"/>
            <a:ext cx="4850943" cy="428948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spc="3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Cursos – Palestras - Eventos </a:t>
            </a:r>
          </a:p>
        </p:txBody>
      </p:sp>
      <p:sp>
        <p:nvSpPr>
          <p:cNvPr id="6" name="Título 10">
            <a:extLst>
              <a:ext uri="{FF2B5EF4-FFF2-40B4-BE49-F238E27FC236}">
                <a16:creationId xmlns:a16="http://schemas.microsoft.com/office/drawing/2014/main" id="{DBD2AF3B-ABD5-FC8C-A720-A8EB4835781D}"/>
              </a:ext>
            </a:extLst>
          </p:cNvPr>
          <p:cNvSpPr txBox="1">
            <a:spLocks/>
          </p:cNvSpPr>
          <p:nvPr/>
        </p:nvSpPr>
        <p:spPr>
          <a:xfrm>
            <a:off x="2634110" y="5700059"/>
            <a:ext cx="6923776" cy="428948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spc="3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Criação – Websites – </a:t>
            </a:r>
            <a:r>
              <a:rPr lang="pt-BR" sz="2000" spc="3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eCommerces</a:t>
            </a:r>
            <a:r>
              <a:rPr lang="pt-BR" sz="2000" spc="3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- Design</a:t>
            </a:r>
          </a:p>
        </p:txBody>
      </p:sp>
    </p:spTree>
    <p:extLst>
      <p:ext uri="{BB962C8B-B14F-4D97-AF65-F5344CB8AC3E}">
        <p14:creationId xmlns:p14="http://schemas.microsoft.com/office/powerpoint/2010/main" val="2298064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20</a:t>
            </a:fld>
            <a:endParaRPr lang="pt-BR"/>
          </a:p>
        </p:txBody>
      </p:sp>
      <p:sp>
        <p:nvSpPr>
          <p:cNvPr id="2" name="Título 10">
            <a:extLst>
              <a:ext uri="{FF2B5EF4-FFF2-40B4-BE49-F238E27FC236}">
                <a16:creationId xmlns:a16="http://schemas.microsoft.com/office/drawing/2014/main" id="{9A4544E7-8A06-5EB3-6A70-5BF38A9A7BB2}"/>
              </a:ext>
            </a:extLst>
          </p:cNvPr>
          <p:cNvSpPr txBox="1">
            <a:spLocks/>
          </p:cNvSpPr>
          <p:nvPr/>
        </p:nvSpPr>
        <p:spPr>
          <a:xfrm>
            <a:off x="459007" y="1064528"/>
            <a:ext cx="8454083" cy="64671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Mídia Online 3" title="Mastercard não tem preço">
            <a:hlinkClick r:id="" action="ppaction://media"/>
            <a:extLst>
              <a:ext uri="{FF2B5EF4-FFF2-40B4-BE49-F238E27FC236}">
                <a16:creationId xmlns:a16="http://schemas.microsoft.com/office/drawing/2014/main" id="{0BCD7F09-5079-51D2-BDD6-846736087B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8036" y="258719"/>
            <a:ext cx="8454083" cy="634056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7C2A114-B2EB-CDEB-AFD9-AA1587ADA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387" y="5807124"/>
            <a:ext cx="700088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27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7" y="424703"/>
            <a:ext cx="8454083" cy="646716"/>
          </a:xfrm>
        </p:spPr>
        <p:txBody>
          <a:bodyPr rtlCol="0"/>
          <a:lstStyle/>
          <a:p>
            <a:pPr rtl="0"/>
            <a:r>
              <a:rPr lang="pt-BR" sz="4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Era da experiência do</a:t>
            </a:r>
            <a:br>
              <a:rPr lang="pt-BR" sz="4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sz="4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Consumidor</a:t>
            </a: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21</a:t>
            </a:fld>
            <a:endParaRPr lang="pt-BR"/>
          </a:p>
        </p:txBody>
      </p:sp>
      <p:sp>
        <p:nvSpPr>
          <p:cNvPr id="2" name="Título 10">
            <a:extLst>
              <a:ext uri="{FF2B5EF4-FFF2-40B4-BE49-F238E27FC236}">
                <a16:creationId xmlns:a16="http://schemas.microsoft.com/office/drawing/2014/main" id="{9A4544E7-8A06-5EB3-6A70-5BF38A9A7BB2}"/>
              </a:ext>
            </a:extLst>
          </p:cNvPr>
          <p:cNvSpPr txBox="1">
            <a:spLocks/>
          </p:cNvSpPr>
          <p:nvPr/>
        </p:nvSpPr>
        <p:spPr>
          <a:xfrm>
            <a:off x="459007" y="1064528"/>
            <a:ext cx="8454083" cy="64671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ítulo 10">
            <a:extLst>
              <a:ext uri="{FF2B5EF4-FFF2-40B4-BE49-F238E27FC236}">
                <a16:creationId xmlns:a16="http://schemas.microsoft.com/office/drawing/2014/main" id="{E55C2556-42F5-3DCA-4AA5-99C2A1008DF1}"/>
              </a:ext>
            </a:extLst>
          </p:cNvPr>
          <p:cNvSpPr txBox="1">
            <a:spLocks/>
          </p:cNvSpPr>
          <p:nvPr/>
        </p:nvSpPr>
        <p:spPr>
          <a:xfrm>
            <a:off x="459007" y="1862999"/>
            <a:ext cx="6449793" cy="610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Customer</a:t>
            </a:r>
            <a:r>
              <a:rPr lang="pt-BR" sz="3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Experience, é processo de priorizar a percepção e interações do público com uma empresa antes de qualquer estratégia de venda.</a:t>
            </a: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4282C47-3ACB-3740-98CF-26F0F2AB0D79}"/>
              </a:ext>
            </a:extLst>
          </p:cNvPr>
          <p:cNvSpPr txBox="1"/>
          <p:nvPr/>
        </p:nvSpPr>
        <p:spPr>
          <a:xfrm>
            <a:off x="459007" y="3760628"/>
            <a:ext cx="493497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Destaque-se da concorrência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Fidelize seu cliente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Transforme-o em seu aliado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Não menospreze nenhuma etapa.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 CX tudo é importante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Estudo de personas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9EF7AD3-56D8-BEED-7302-4B6F406D3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500" y="2923309"/>
            <a:ext cx="4856776" cy="393469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37C2769-9884-F517-F40C-3BB01A407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489" y="0"/>
            <a:ext cx="4856775" cy="32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7" y="424703"/>
            <a:ext cx="8454083" cy="646716"/>
          </a:xfrm>
        </p:spPr>
        <p:txBody>
          <a:bodyPr rtlCol="0"/>
          <a:lstStyle/>
          <a:p>
            <a:pPr rtl="0"/>
            <a:r>
              <a:rPr lang="pt-BR" sz="4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Conclusão</a:t>
            </a: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22</a:t>
            </a:fld>
            <a:endParaRPr lang="pt-BR"/>
          </a:p>
        </p:txBody>
      </p:sp>
      <p:sp>
        <p:nvSpPr>
          <p:cNvPr id="2" name="Título 10">
            <a:extLst>
              <a:ext uri="{FF2B5EF4-FFF2-40B4-BE49-F238E27FC236}">
                <a16:creationId xmlns:a16="http://schemas.microsoft.com/office/drawing/2014/main" id="{9A4544E7-8A06-5EB3-6A70-5BF38A9A7BB2}"/>
              </a:ext>
            </a:extLst>
          </p:cNvPr>
          <p:cNvSpPr txBox="1">
            <a:spLocks/>
          </p:cNvSpPr>
          <p:nvPr/>
        </p:nvSpPr>
        <p:spPr>
          <a:xfrm>
            <a:off x="459007" y="1064528"/>
            <a:ext cx="8454083" cy="64671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sz="4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ítulo 10">
            <a:extLst>
              <a:ext uri="{FF2B5EF4-FFF2-40B4-BE49-F238E27FC236}">
                <a16:creationId xmlns:a16="http://schemas.microsoft.com/office/drawing/2014/main" id="{E55C2556-42F5-3DCA-4AA5-99C2A1008DF1}"/>
              </a:ext>
            </a:extLst>
          </p:cNvPr>
          <p:cNvSpPr txBox="1">
            <a:spLocks/>
          </p:cNvSpPr>
          <p:nvPr/>
        </p:nvSpPr>
        <p:spPr>
          <a:xfrm>
            <a:off x="2491006" y="3628615"/>
            <a:ext cx="6449793" cy="610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Seu empreendimento até pode ser pequeno mas o que não pode deixar de ser gigantesca jamais,</a:t>
            </a:r>
          </a:p>
          <a:p>
            <a:pPr algn="ctr"/>
            <a:r>
              <a:rPr lang="pt-BR" sz="3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é a sua mentalidade empreendedora.</a:t>
            </a:r>
          </a:p>
        </p:txBody>
      </p:sp>
      <p:sp>
        <p:nvSpPr>
          <p:cNvPr id="4" name="Título 10">
            <a:extLst>
              <a:ext uri="{FF2B5EF4-FFF2-40B4-BE49-F238E27FC236}">
                <a16:creationId xmlns:a16="http://schemas.microsoft.com/office/drawing/2014/main" id="{C47E7D84-8E7A-CEE9-06A1-03EBBE9B6F07}"/>
              </a:ext>
            </a:extLst>
          </p:cNvPr>
          <p:cNvSpPr txBox="1">
            <a:spLocks/>
          </p:cNvSpPr>
          <p:nvPr/>
        </p:nvSpPr>
        <p:spPr>
          <a:xfrm>
            <a:off x="2491006" y="1300056"/>
            <a:ext cx="6449793" cy="610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Vender pela Internet é fundamental para o sucesso de qualquer </a:t>
            </a:r>
            <a:r>
              <a:rPr lang="pt-BR" sz="3500" b="1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empreendimento,de</a:t>
            </a:r>
            <a:r>
              <a:rPr lang="pt-BR" sz="3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qualquer setor.</a:t>
            </a:r>
          </a:p>
        </p:txBody>
      </p:sp>
    </p:spTree>
    <p:extLst>
      <p:ext uri="{BB962C8B-B14F-4D97-AF65-F5344CB8AC3E}">
        <p14:creationId xmlns:p14="http://schemas.microsoft.com/office/powerpoint/2010/main" val="35195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D432CFE-C226-EFDD-BF14-A7C50973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pt-BR" smtClean="0"/>
              <a:t>23</a:t>
            </a:fld>
            <a:endParaRPr lang="pt-BR"/>
          </a:p>
        </p:txBody>
      </p:sp>
      <p:pic>
        <p:nvPicPr>
          <p:cNvPr id="7" name="Imagem 6" descr="Uma imagem contendo objeto, abajur, luz">
            <a:extLst>
              <a:ext uri="{FF2B5EF4-FFF2-40B4-BE49-F238E27FC236}">
                <a16:creationId xmlns:a16="http://schemas.microsoft.com/office/drawing/2014/main" id="{2A1AABE3-DD93-8D1D-6571-FE1A8CCE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573" y="3310473"/>
            <a:ext cx="5596854" cy="3036591"/>
          </a:xfrm>
          <a:prstGeom prst="rect">
            <a:avLst/>
          </a:prstGeom>
        </p:spPr>
      </p:pic>
      <p:pic>
        <p:nvPicPr>
          <p:cNvPr id="9" name="Imagem 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4F9CEE3-C6EA-ABB5-0D24-814E59CE1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602" y="74163"/>
            <a:ext cx="5165889" cy="413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9761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D432CFE-C226-EFDD-BF14-A7C50973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pt-BR" smtClean="0"/>
              <a:t>24</a:t>
            </a:fld>
            <a:endParaRPr lang="pt-BR"/>
          </a:p>
        </p:txBody>
      </p:sp>
      <p:sp>
        <p:nvSpPr>
          <p:cNvPr id="3" name="Título 10">
            <a:extLst>
              <a:ext uri="{FF2B5EF4-FFF2-40B4-BE49-F238E27FC236}">
                <a16:creationId xmlns:a16="http://schemas.microsoft.com/office/drawing/2014/main" id="{CFF61E29-9B4C-C428-E2C5-CBCC3126A6C9}"/>
              </a:ext>
            </a:extLst>
          </p:cNvPr>
          <p:cNvSpPr txBox="1">
            <a:spLocks/>
          </p:cNvSpPr>
          <p:nvPr/>
        </p:nvSpPr>
        <p:spPr>
          <a:xfrm>
            <a:off x="2373533" y="824753"/>
            <a:ext cx="7151467" cy="112787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Muito obrigado</a:t>
            </a:r>
          </a:p>
        </p:txBody>
      </p:sp>
      <p:sp>
        <p:nvSpPr>
          <p:cNvPr id="5" name="Título 10">
            <a:extLst>
              <a:ext uri="{FF2B5EF4-FFF2-40B4-BE49-F238E27FC236}">
                <a16:creationId xmlns:a16="http://schemas.microsoft.com/office/drawing/2014/main" id="{7717976E-E871-037A-B56F-9D4BB24D0972}"/>
              </a:ext>
            </a:extLst>
          </p:cNvPr>
          <p:cNvSpPr txBox="1">
            <a:spLocks/>
          </p:cNvSpPr>
          <p:nvPr/>
        </p:nvSpPr>
        <p:spPr>
          <a:xfrm>
            <a:off x="2373533" y="2301128"/>
            <a:ext cx="7151467" cy="112787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Espero revê-las </a:t>
            </a:r>
          </a:p>
          <a:p>
            <a:pPr algn="ctr"/>
            <a:r>
              <a:rPr lang="pt-BR" sz="60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 breve</a:t>
            </a:r>
          </a:p>
        </p:txBody>
      </p:sp>
      <p:pic>
        <p:nvPicPr>
          <p:cNvPr id="6" name="Imagem 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1FC58A6-20F4-6B63-480F-C77572887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314" y="4499982"/>
            <a:ext cx="2701398" cy="2161118"/>
          </a:xfrm>
          <a:prstGeom prst="rect">
            <a:avLst/>
          </a:prstGeom>
        </p:spPr>
      </p:pic>
      <p:pic>
        <p:nvPicPr>
          <p:cNvPr id="8" name="Imagem 7" descr="Uma imagem contendo objeto, abajur, luz">
            <a:extLst>
              <a:ext uri="{FF2B5EF4-FFF2-40B4-BE49-F238E27FC236}">
                <a16:creationId xmlns:a16="http://schemas.microsoft.com/office/drawing/2014/main" id="{7BD94733-AB44-BB56-E8D4-00469336D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290" y="4574001"/>
            <a:ext cx="3160425" cy="1714698"/>
          </a:xfrm>
          <a:prstGeom prst="rect">
            <a:avLst/>
          </a:prstGeom>
        </p:spPr>
      </p:pic>
      <p:pic>
        <p:nvPicPr>
          <p:cNvPr id="10" name="Imagem 9" descr="Código QR&#10;&#10;Descrição gerada automaticamente">
            <a:extLst>
              <a:ext uri="{FF2B5EF4-FFF2-40B4-BE49-F238E27FC236}">
                <a16:creationId xmlns:a16="http://schemas.microsoft.com/office/drawing/2014/main" id="{7AA2F310-6D56-6CEC-7705-9F6ABCE77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249" y="4631751"/>
            <a:ext cx="1720283" cy="171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34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4354800"/>
            <a:ext cx="4500562" cy="2000012"/>
          </a:xfrm>
        </p:spPr>
        <p:txBody>
          <a:bodyPr rtlCol="0"/>
          <a:lstStyle/>
          <a:p>
            <a:pPr rtl="0"/>
            <a:r>
              <a:rPr lang="pt-BR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Como era o mundo antes da Internet ?</a:t>
            </a:r>
          </a:p>
        </p:txBody>
      </p:sp>
      <p:pic>
        <p:nvPicPr>
          <p:cNvPr id="18" name="Espaço Reservado para Imagem 17" descr="Um grupo de pessoas sentadas em uma mesa">
            <a:extLst>
              <a:ext uri="{FF2B5EF4-FFF2-40B4-BE49-F238E27FC236}">
                <a16:creationId xmlns:a16="http://schemas.microsoft.com/office/drawing/2014/main" id="{E2536017-F539-430C-A901-70AB81CA6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0" y="0"/>
            <a:ext cx="3054096" cy="3776472"/>
          </a:xfrm>
        </p:spPr>
      </p:pic>
      <p:pic>
        <p:nvPicPr>
          <p:cNvPr id="20" name="Espaço Reservado para Imagem 19" descr="Plano de fundo digital de pontos de dados">
            <a:extLst>
              <a:ext uri="{FF2B5EF4-FFF2-40B4-BE49-F238E27FC236}">
                <a16:creationId xmlns:a16="http://schemas.microsoft.com/office/drawing/2014/main" id="{528A7D8D-1AB5-46C4-93FA-D92C2FD516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3054096" y="0"/>
            <a:ext cx="3054096" cy="3776472"/>
          </a:xfrm>
        </p:spPr>
      </p:pic>
      <p:pic>
        <p:nvPicPr>
          <p:cNvPr id="25" name="Espaço Reservado para Imagem 24" descr="Tela Gráfica Digital">
            <a:extLst>
              <a:ext uri="{FF2B5EF4-FFF2-40B4-BE49-F238E27FC236}">
                <a16:creationId xmlns:a16="http://schemas.microsoft.com/office/drawing/2014/main" id="{B7353C46-ACC1-4078-85C2-26B57B0E58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9137904" y="0"/>
            <a:ext cx="3054096" cy="3776472"/>
          </a:xfrm>
        </p:spPr>
      </p:pic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3</a:t>
            </a:fld>
            <a:endParaRPr lang="pt-BR"/>
          </a:p>
        </p:txBody>
      </p:sp>
      <p:pic>
        <p:nvPicPr>
          <p:cNvPr id="23" name="Espaço Reservado para Imagem 22" descr="Uma pessoa desenhando em um quadro branco">
            <a:extLst>
              <a:ext uri="{FF2B5EF4-FFF2-40B4-BE49-F238E27FC236}">
                <a16:creationId xmlns:a16="http://schemas.microsoft.com/office/drawing/2014/main" id="{2B3C4F95-A0FA-45D9-BF43-1C398F65B8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6083808" y="0"/>
            <a:ext cx="3054096" cy="3776472"/>
          </a:xfrm>
        </p:spPr>
      </p:pic>
      <p:sp>
        <p:nvSpPr>
          <p:cNvPr id="8" name="Título 10">
            <a:extLst>
              <a:ext uri="{FF2B5EF4-FFF2-40B4-BE49-F238E27FC236}">
                <a16:creationId xmlns:a16="http://schemas.microsoft.com/office/drawing/2014/main" id="{18CD79F3-6985-5DF0-C86B-1B60C420D420}"/>
              </a:ext>
            </a:extLst>
          </p:cNvPr>
          <p:cNvSpPr txBox="1">
            <a:spLocks/>
          </p:cNvSpPr>
          <p:nvPr/>
        </p:nvSpPr>
        <p:spPr>
          <a:xfrm>
            <a:off x="5610226" y="4229198"/>
            <a:ext cx="5534024" cy="212561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Comunicação pré Internet</a:t>
            </a:r>
          </a:p>
          <a:p>
            <a:endParaRPr lang="pt-BR" sz="20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2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TV – Cinema – Games – Música – Fotografias</a:t>
            </a:r>
          </a:p>
          <a:p>
            <a:endParaRPr lang="pt-BR" sz="20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2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Livros – Revistas – Jornais</a:t>
            </a:r>
          </a:p>
          <a:p>
            <a:endParaRPr lang="pt-BR" sz="20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2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Pesquisas escolares – Profissionais - Científicas </a:t>
            </a:r>
          </a:p>
          <a:p>
            <a:endParaRPr lang="pt-BR" sz="20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059751"/>
            <a:ext cx="4106174" cy="2369249"/>
          </a:xfrm>
        </p:spPr>
        <p:txBody>
          <a:bodyPr rtlCol="0"/>
          <a:lstStyle/>
          <a:p>
            <a:pPr algn="ctr" rtl="0"/>
            <a: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Quero me apresentar 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4</a:t>
            </a:fld>
            <a:endParaRPr lang="pt-BR"/>
          </a:p>
        </p:txBody>
      </p:sp>
      <p:sp>
        <p:nvSpPr>
          <p:cNvPr id="8" name="Título 10">
            <a:extLst>
              <a:ext uri="{FF2B5EF4-FFF2-40B4-BE49-F238E27FC236}">
                <a16:creationId xmlns:a16="http://schemas.microsoft.com/office/drawing/2014/main" id="{18CD79F3-6985-5DF0-C86B-1B60C420D420}"/>
              </a:ext>
            </a:extLst>
          </p:cNvPr>
          <p:cNvSpPr txBox="1">
            <a:spLocks/>
          </p:cNvSpPr>
          <p:nvPr/>
        </p:nvSpPr>
        <p:spPr>
          <a:xfrm>
            <a:off x="5656395" y="784360"/>
            <a:ext cx="5984742" cy="623695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Jose Carlos Francez Jr. </a:t>
            </a:r>
            <a:r>
              <a:rPr lang="pt-BR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57 anos, casado.</a:t>
            </a:r>
          </a:p>
          <a:p>
            <a:endParaRPr lang="pt-BR" sz="18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Web Designer, Graduado em Sistemas para a Internet</a:t>
            </a:r>
          </a:p>
          <a:p>
            <a:endParaRPr lang="pt-BR" sz="18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Pós graduado em UX &amp; CX;</a:t>
            </a:r>
          </a:p>
          <a:p>
            <a:endParaRPr lang="pt-BR" sz="18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Gestor de redes sociais e de identidade visual</a:t>
            </a:r>
          </a:p>
          <a:p>
            <a:r>
              <a:rPr lang="pt-BR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especializado em micros e pequenas empresas;</a:t>
            </a:r>
          </a:p>
          <a:p>
            <a:endParaRPr lang="pt-BR" sz="18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Trabalhou na Cia. Xerox do Brasil no desenvolvimento de novos canais;</a:t>
            </a:r>
          </a:p>
          <a:p>
            <a:endParaRPr lang="pt-BR" sz="18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Desenvolvedor Web;</a:t>
            </a:r>
          </a:p>
          <a:p>
            <a:endParaRPr lang="pt-BR" sz="18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Desenvolveu mais de 150 e-</a:t>
            </a:r>
            <a:r>
              <a:rPr lang="pt-BR" sz="18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commerces</a:t>
            </a:r>
            <a:r>
              <a:rPr lang="pt-BR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 websites no Brasil, Portugal e EUA;</a:t>
            </a:r>
          </a:p>
          <a:p>
            <a:endParaRPr lang="pt-BR" sz="18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Responsável pela gestão e manutenção de mais de 100 </a:t>
            </a:r>
          </a:p>
          <a:p>
            <a:r>
              <a:rPr lang="pt-BR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e-</a:t>
            </a:r>
            <a:r>
              <a:rPr lang="pt-BR" sz="18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commerces</a:t>
            </a:r>
            <a:r>
              <a:rPr lang="pt-BR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 websites;</a:t>
            </a:r>
          </a:p>
          <a:p>
            <a:endParaRPr lang="pt-BR" sz="18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1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Palestrou sobre "Transformação Digital" em vários eventos e congressos para empreendedores de todos os segmentos.</a:t>
            </a:r>
          </a:p>
        </p:txBody>
      </p:sp>
      <p:pic>
        <p:nvPicPr>
          <p:cNvPr id="14" name="Imagem 13" descr="Código QR&#10;&#10;Descrição gerada automaticamente">
            <a:extLst>
              <a:ext uri="{FF2B5EF4-FFF2-40B4-BE49-F238E27FC236}">
                <a16:creationId xmlns:a16="http://schemas.microsoft.com/office/drawing/2014/main" id="{1A21323A-5120-7E5E-E934-544E3036D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89" y="2604979"/>
            <a:ext cx="3024275" cy="301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6009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86" y="864143"/>
            <a:ext cx="4106174" cy="1106059"/>
          </a:xfrm>
        </p:spPr>
        <p:txBody>
          <a:bodyPr rtlCol="0"/>
          <a:lstStyle/>
          <a:p>
            <a:pPr algn="ctr" rtl="0"/>
            <a:r>
              <a:rPr lang="pt-BR" sz="60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Internet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5</a:t>
            </a:fld>
            <a:endParaRPr lang="pt-BR"/>
          </a:p>
        </p:txBody>
      </p:sp>
      <p:pic>
        <p:nvPicPr>
          <p:cNvPr id="3" name="Imagem 2" descr="Uma imagem contendo Interface gráfica do usuário">
            <a:extLst>
              <a:ext uri="{FF2B5EF4-FFF2-40B4-BE49-F238E27FC236}">
                <a16:creationId xmlns:a16="http://schemas.microsoft.com/office/drawing/2014/main" id="{DAC04B8B-747A-5C5B-6116-B64AE50CA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204" y="3265248"/>
            <a:ext cx="6422796" cy="3592752"/>
          </a:xfrm>
          <a:prstGeom prst="rect">
            <a:avLst/>
          </a:prstGeom>
        </p:spPr>
      </p:pic>
      <p:sp>
        <p:nvSpPr>
          <p:cNvPr id="4" name="Título 10">
            <a:extLst>
              <a:ext uri="{FF2B5EF4-FFF2-40B4-BE49-F238E27FC236}">
                <a16:creationId xmlns:a16="http://schemas.microsoft.com/office/drawing/2014/main" id="{941377D5-2844-4FA6-8050-CCD1D1546199}"/>
              </a:ext>
            </a:extLst>
          </p:cNvPr>
          <p:cNvSpPr txBox="1">
            <a:spLocks/>
          </p:cNvSpPr>
          <p:nvPr/>
        </p:nvSpPr>
        <p:spPr>
          <a:xfrm>
            <a:off x="807394" y="1970202"/>
            <a:ext cx="5984742" cy="384613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origem</a:t>
            </a:r>
          </a:p>
          <a:p>
            <a:endParaRPr lang="pt-BR" sz="35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35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Darpa</a:t>
            </a:r>
            <a:r>
              <a:rPr lang="pt-BR" sz="35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pt-BR" sz="35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Arpanet</a:t>
            </a:r>
            <a:endParaRPr lang="pt-BR" sz="35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pt-BR" sz="35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35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 1972, nasce o e-mail.</a:t>
            </a:r>
          </a:p>
          <a:p>
            <a:endParaRPr lang="pt-BR" sz="35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t-BR" sz="35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 CERN, é criada WWW por Tim Berners-Lee.</a:t>
            </a:r>
          </a:p>
        </p:txBody>
      </p:sp>
    </p:spTree>
    <p:extLst>
      <p:ext uri="{BB962C8B-B14F-4D97-AF65-F5344CB8AC3E}">
        <p14:creationId xmlns:p14="http://schemas.microsoft.com/office/powerpoint/2010/main" val="214581392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14" y="651707"/>
            <a:ext cx="5379650" cy="1106059"/>
          </a:xfrm>
        </p:spPr>
        <p:txBody>
          <a:bodyPr rtlCol="0"/>
          <a:lstStyle/>
          <a:p>
            <a:pPr algn="ctr" rtl="0"/>
            <a: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#FantasticaInternet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6</a:t>
            </a:fld>
            <a:endParaRPr lang="pt-BR"/>
          </a:p>
        </p:txBody>
      </p:sp>
      <p:sp>
        <p:nvSpPr>
          <p:cNvPr id="4" name="Título 10">
            <a:extLst>
              <a:ext uri="{FF2B5EF4-FFF2-40B4-BE49-F238E27FC236}">
                <a16:creationId xmlns:a16="http://schemas.microsoft.com/office/drawing/2014/main" id="{941377D5-2844-4FA6-8050-CCD1D1546199}"/>
              </a:ext>
            </a:extLst>
          </p:cNvPr>
          <p:cNvSpPr txBox="1">
            <a:spLocks/>
          </p:cNvSpPr>
          <p:nvPr/>
        </p:nvSpPr>
        <p:spPr>
          <a:xfrm>
            <a:off x="954185" y="1369056"/>
            <a:ext cx="5137793" cy="28610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0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Kickastarter</a:t>
            </a:r>
            <a:r>
              <a:rPr lang="pt-BR" sz="20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pt-BR" sz="20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Kickante</a:t>
            </a:r>
            <a:r>
              <a:rPr lang="pt-BR" sz="20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Naomi </a:t>
            </a:r>
            <a:r>
              <a:rPr lang="pt-BR" sz="20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Oakes</a:t>
            </a:r>
            <a:r>
              <a:rPr lang="pt-BR" sz="20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/Taylor Swift;      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Alice </a:t>
            </a:r>
            <a:r>
              <a:rPr lang="pt-BR" sz="20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Wegmann</a:t>
            </a:r>
            <a:r>
              <a:rPr lang="pt-BR" sz="20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pt-BR" sz="20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Varlei</a:t>
            </a:r>
            <a:r>
              <a:rPr lang="pt-BR" sz="20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Rocha Alves;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Nick </a:t>
            </a:r>
            <a:r>
              <a:rPr lang="pt-BR" sz="20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Minaj</a:t>
            </a:r>
            <a:r>
              <a:rPr lang="pt-BR" sz="20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;    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Donald Gould da Flórida;</a:t>
            </a:r>
          </a:p>
        </p:txBody>
      </p:sp>
      <p:pic>
        <p:nvPicPr>
          <p:cNvPr id="12" name="Imagem 11" descr="Uma imagem contendo no interior, comida, mesa, café">
            <a:extLst>
              <a:ext uri="{FF2B5EF4-FFF2-40B4-BE49-F238E27FC236}">
                <a16:creationId xmlns:a16="http://schemas.microsoft.com/office/drawing/2014/main" id="{5A026CA7-24FA-DEDB-B6D6-AAFEBD80A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396" y="4438912"/>
            <a:ext cx="4988603" cy="2419087"/>
          </a:xfrm>
          <a:prstGeom prst="rect">
            <a:avLst/>
          </a:prstGeom>
        </p:spPr>
      </p:pic>
      <p:pic>
        <p:nvPicPr>
          <p:cNvPr id="15" name="Imagem 14" descr="Uma imagem contendo no interior, mesa, pequeno, bolo">
            <a:extLst>
              <a:ext uri="{FF2B5EF4-FFF2-40B4-BE49-F238E27FC236}">
                <a16:creationId xmlns:a16="http://schemas.microsoft.com/office/drawing/2014/main" id="{CB116158-6165-F5B5-97D7-002560DAA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38914"/>
            <a:ext cx="3921551" cy="2419086"/>
          </a:xfrm>
          <a:prstGeom prst="rect">
            <a:avLst/>
          </a:prstGeom>
        </p:spPr>
      </p:pic>
      <p:pic>
        <p:nvPicPr>
          <p:cNvPr id="17" name="Imagem 16" descr="Desenho de uma pessoa">
            <a:extLst>
              <a:ext uri="{FF2B5EF4-FFF2-40B4-BE49-F238E27FC236}">
                <a16:creationId xmlns:a16="http://schemas.microsoft.com/office/drawing/2014/main" id="{60F9AC42-CA56-10C3-0228-7EE9AED10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087" y="4438914"/>
            <a:ext cx="3870537" cy="2419086"/>
          </a:xfrm>
          <a:prstGeom prst="rect">
            <a:avLst/>
          </a:prstGeom>
        </p:spPr>
      </p:pic>
      <p:sp>
        <p:nvSpPr>
          <p:cNvPr id="18" name="Título 10">
            <a:extLst>
              <a:ext uri="{FF2B5EF4-FFF2-40B4-BE49-F238E27FC236}">
                <a16:creationId xmlns:a16="http://schemas.microsoft.com/office/drawing/2014/main" id="{FB2D63ED-B9DB-8633-F99C-7DFD5F2531C6}"/>
              </a:ext>
            </a:extLst>
          </p:cNvPr>
          <p:cNvSpPr txBox="1">
            <a:spLocks/>
          </p:cNvSpPr>
          <p:nvPr/>
        </p:nvSpPr>
        <p:spPr>
          <a:xfrm>
            <a:off x="6091978" y="1380980"/>
            <a:ext cx="5353544" cy="28610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Campanhas de doação de sangue e de agasalhos;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Entidades como o e-CVV;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Médicos sem Fronteiras;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Organização de ajuda humanitária para conflitos armados como na Síria e;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Elas fazem, Elas avançam!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6622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17" y="387757"/>
            <a:ext cx="7442882" cy="1106059"/>
          </a:xfrm>
        </p:spPr>
        <p:txBody>
          <a:bodyPr rtlCol="0"/>
          <a:lstStyle/>
          <a:p>
            <a:pPr rtl="0"/>
            <a: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Internet como impulsionadora de negócios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7</a:t>
            </a:fld>
            <a:endParaRPr lang="pt-BR"/>
          </a:p>
        </p:txBody>
      </p:sp>
      <p:sp>
        <p:nvSpPr>
          <p:cNvPr id="18" name="Título 10">
            <a:extLst>
              <a:ext uri="{FF2B5EF4-FFF2-40B4-BE49-F238E27FC236}">
                <a16:creationId xmlns:a16="http://schemas.microsoft.com/office/drawing/2014/main" id="{FB2D63ED-B9DB-8633-F99C-7DFD5F2531C6}"/>
              </a:ext>
            </a:extLst>
          </p:cNvPr>
          <p:cNvSpPr txBox="1">
            <a:spLocks/>
          </p:cNvSpPr>
          <p:nvPr/>
        </p:nvSpPr>
        <p:spPr>
          <a:xfrm>
            <a:off x="3862323" y="1926711"/>
            <a:ext cx="7635711" cy="458050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Uma característica importante da Internet é o seu DNA agregador de pessoas e de informações.</a:t>
            </a:r>
          </a:p>
          <a:p>
            <a:pPr>
              <a:lnSpc>
                <a:spcPct val="150000"/>
              </a:lnSpc>
            </a:pPr>
            <a:endParaRPr lang="pt-BR" sz="22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primeira venda realizada na História – </a:t>
            </a:r>
            <a:r>
              <a:rPr lang="pt-BR" sz="2200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Netmarket</a:t>
            </a:r>
            <a:r>
              <a:rPr lang="pt-BR" sz="2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– 1994.</a:t>
            </a:r>
          </a:p>
          <a:p>
            <a:pPr>
              <a:lnSpc>
                <a:spcPct val="150000"/>
              </a:lnSpc>
            </a:pPr>
            <a:endParaRPr lang="pt-BR" sz="22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Fatores disruptivos: Disponibilidade 24/7 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	          Gigantesca variedade de produtos 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	          Velocidade e alcance 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	          Enorme evolução da logística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pt-BR" sz="22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06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17" y="387757"/>
            <a:ext cx="7442882" cy="1106059"/>
          </a:xfrm>
        </p:spPr>
        <p:txBody>
          <a:bodyPr rtlCol="0"/>
          <a:lstStyle/>
          <a:p>
            <a:pPr rtl="0"/>
            <a: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Faturamento do e-Commerce</a:t>
            </a:r>
            <a:b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 Brasil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8</a:t>
            </a:fld>
            <a:endParaRPr lang="pt-BR"/>
          </a:p>
        </p:txBody>
      </p:sp>
      <p:sp>
        <p:nvSpPr>
          <p:cNvPr id="18" name="Título 10">
            <a:extLst>
              <a:ext uri="{FF2B5EF4-FFF2-40B4-BE49-F238E27FC236}">
                <a16:creationId xmlns:a16="http://schemas.microsoft.com/office/drawing/2014/main" id="{FB2D63ED-B9DB-8633-F99C-7DFD5F2531C6}"/>
              </a:ext>
            </a:extLst>
          </p:cNvPr>
          <p:cNvSpPr txBox="1">
            <a:spLocks/>
          </p:cNvSpPr>
          <p:nvPr/>
        </p:nvSpPr>
        <p:spPr>
          <a:xfrm>
            <a:off x="3836709" y="1529423"/>
            <a:ext cx="7635711" cy="173831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R$ 76,2 bilhões de reais – 1S20 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R$ 111,8 bilhões de reais – 1S21  – 46.8% - Pandemia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R$ 118,6 bilhões de reais  - 1S22 – 6%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pt-BR" sz="22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ítulo 10">
            <a:extLst>
              <a:ext uri="{FF2B5EF4-FFF2-40B4-BE49-F238E27FC236}">
                <a16:creationId xmlns:a16="http://schemas.microsoft.com/office/drawing/2014/main" id="{A3B0FA68-08A2-8FA9-E4DC-10CC1EF0DA93}"/>
              </a:ext>
            </a:extLst>
          </p:cNvPr>
          <p:cNvSpPr txBox="1">
            <a:spLocks/>
          </p:cNvSpPr>
          <p:nvPr/>
        </p:nvSpPr>
        <p:spPr>
          <a:xfrm>
            <a:off x="623929" y="3545203"/>
            <a:ext cx="5296104" cy="6491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Pandemia COVID19</a:t>
            </a:r>
          </a:p>
        </p:txBody>
      </p:sp>
      <p:sp>
        <p:nvSpPr>
          <p:cNvPr id="3" name="Título 10">
            <a:extLst>
              <a:ext uri="{FF2B5EF4-FFF2-40B4-BE49-F238E27FC236}">
                <a16:creationId xmlns:a16="http://schemas.microsoft.com/office/drawing/2014/main" id="{02649D85-A067-2468-31CF-DB7B038CBC8E}"/>
              </a:ext>
            </a:extLst>
          </p:cNvPr>
          <p:cNvSpPr txBox="1">
            <a:spLocks/>
          </p:cNvSpPr>
          <p:nvPr/>
        </p:nvSpPr>
        <p:spPr>
          <a:xfrm>
            <a:off x="3836709" y="4213971"/>
            <a:ext cx="7635711" cy="21491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Mudou hábitos em todo o planeta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Home Office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Compras Online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Educação Online</a:t>
            </a:r>
          </a:p>
          <a:p>
            <a:pPr>
              <a:lnSpc>
                <a:spcPct val="150000"/>
              </a:lnSpc>
            </a:pPr>
            <a:endParaRPr lang="pt-BR" sz="22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pt-BR" sz="22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4415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17" y="387757"/>
            <a:ext cx="7442882" cy="1106059"/>
          </a:xfrm>
        </p:spPr>
        <p:txBody>
          <a:bodyPr rtlCol="0"/>
          <a:lstStyle/>
          <a:p>
            <a:pPr rtl="0"/>
            <a:r>
              <a:rPr lang="pt-BR" sz="4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Google e seu poder de vendas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pt-BR" smtClean="0"/>
              <a:pPr rtl="0"/>
              <a:t>9</a:t>
            </a:fld>
            <a:endParaRPr lang="pt-BR"/>
          </a:p>
        </p:txBody>
      </p:sp>
      <p:sp>
        <p:nvSpPr>
          <p:cNvPr id="2" name="Título 10">
            <a:extLst>
              <a:ext uri="{FF2B5EF4-FFF2-40B4-BE49-F238E27FC236}">
                <a16:creationId xmlns:a16="http://schemas.microsoft.com/office/drawing/2014/main" id="{A3B0FA68-08A2-8FA9-E4DC-10CC1EF0DA93}"/>
              </a:ext>
            </a:extLst>
          </p:cNvPr>
          <p:cNvSpPr txBox="1">
            <a:spLocks/>
          </p:cNvSpPr>
          <p:nvPr/>
        </p:nvSpPr>
        <p:spPr>
          <a:xfrm>
            <a:off x="689917" y="2801682"/>
            <a:ext cx="5296104" cy="5196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Serviço de anúncios Google </a:t>
            </a:r>
            <a:r>
              <a:rPr lang="pt-BR" sz="2800" b="1" dirty="0" err="1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Ads</a:t>
            </a:r>
            <a:endParaRPr lang="pt-BR" sz="2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ítulo 10">
            <a:extLst>
              <a:ext uri="{FF2B5EF4-FFF2-40B4-BE49-F238E27FC236}">
                <a16:creationId xmlns:a16="http://schemas.microsoft.com/office/drawing/2014/main" id="{02649D85-A067-2468-31CF-DB7B038CBC8E}"/>
              </a:ext>
            </a:extLst>
          </p:cNvPr>
          <p:cNvSpPr txBox="1">
            <a:spLocks/>
          </p:cNvSpPr>
          <p:nvPr/>
        </p:nvSpPr>
        <p:spPr>
          <a:xfrm>
            <a:off x="6584785" y="2573225"/>
            <a:ext cx="5296104" cy="352658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6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 objetivo é gerar lucro!</a:t>
            </a:r>
          </a:p>
          <a:p>
            <a:pPr>
              <a:lnSpc>
                <a:spcPct val="150000"/>
              </a:lnSpc>
            </a:pPr>
            <a:r>
              <a:rPr lang="pt-BR" sz="26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Há uma hierarquia na primeira página do Google: Anúncios patrocinados</a:t>
            </a:r>
          </a:p>
          <a:p>
            <a:pPr>
              <a:lnSpc>
                <a:spcPct val="150000"/>
              </a:lnSpc>
            </a:pPr>
            <a:r>
              <a:rPr lang="pt-BR" sz="26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          Anúncios orgânicos – SEO</a:t>
            </a:r>
          </a:p>
          <a:p>
            <a:pPr>
              <a:lnSpc>
                <a:spcPct val="150000"/>
              </a:lnSpc>
            </a:pPr>
            <a:r>
              <a:rPr lang="pt-BR" sz="26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          Anúncios  patrocinados</a:t>
            </a:r>
          </a:p>
          <a:p>
            <a:pPr>
              <a:lnSpc>
                <a:spcPct val="150000"/>
              </a:lnSpc>
            </a:pPr>
            <a:r>
              <a:rPr lang="pt-BR" sz="26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          Pesquisas relacionadas</a:t>
            </a:r>
          </a:p>
          <a:p>
            <a:pPr>
              <a:lnSpc>
                <a:spcPct val="150000"/>
              </a:lnSpc>
            </a:pPr>
            <a:endParaRPr lang="pt-BR" sz="26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pt-BR" sz="26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pt-BR" sz="26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pt-BR" sz="26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ítulo 10">
            <a:extLst>
              <a:ext uri="{FF2B5EF4-FFF2-40B4-BE49-F238E27FC236}">
                <a16:creationId xmlns:a16="http://schemas.microsoft.com/office/drawing/2014/main" id="{406796D2-F468-7F32-E20B-602A5D2FD291}"/>
              </a:ext>
            </a:extLst>
          </p:cNvPr>
          <p:cNvSpPr txBox="1">
            <a:spLocks/>
          </p:cNvSpPr>
          <p:nvPr/>
        </p:nvSpPr>
        <p:spPr>
          <a:xfrm>
            <a:off x="689917" y="3371897"/>
            <a:ext cx="5296104" cy="5196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Navegador Chrome</a:t>
            </a:r>
          </a:p>
        </p:txBody>
      </p:sp>
      <p:sp>
        <p:nvSpPr>
          <p:cNvPr id="5" name="Título 10">
            <a:extLst>
              <a:ext uri="{FF2B5EF4-FFF2-40B4-BE49-F238E27FC236}">
                <a16:creationId xmlns:a16="http://schemas.microsoft.com/office/drawing/2014/main" id="{2520E079-2247-9C1D-82C9-BEC1A3B848BE}"/>
              </a:ext>
            </a:extLst>
          </p:cNvPr>
          <p:cNvSpPr txBox="1">
            <a:spLocks/>
          </p:cNvSpPr>
          <p:nvPr/>
        </p:nvSpPr>
        <p:spPr>
          <a:xfrm>
            <a:off x="689917" y="3942079"/>
            <a:ext cx="5296104" cy="5196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Sistema operacional Android</a:t>
            </a:r>
          </a:p>
        </p:txBody>
      </p:sp>
      <p:sp>
        <p:nvSpPr>
          <p:cNvPr id="7" name="Título 10">
            <a:extLst>
              <a:ext uri="{FF2B5EF4-FFF2-40B4-BE49-F238E27FC236}">
                <a16:creationId xmlns:a16="http://schemas.microsoft.com/office/drawing/2014/main" id="{CA2B51BE-39B7-01D8-81E7-AFB07A96BF3D}"/>
              </a:ext>
            </a:extLst>
          </p:cNvPr>
          <p:cNvSpPr txBox="1">
            <a:spLocks/>
          </p:cNvSpPr>
          <p:nvPr/>
        </p:nvSpPr>
        <p:spPr>
          <a:xfrm>
            <a:off x="689917" y="4512294"/>
            <a:ext cx="5296104" cy="5196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Buscador Google – 92,61%</a:t>
            </a:r>
          </a:p>
        </p:txBody>
      </p:sp>
      <p:sp>
        <p:nvSpPr>
          <p:cNvPr id="8" name="Título 10">
            <a:extLst>
              <a:ext uri="{FF2B5EF4-FFF2-40B4-BE49-F238E27FC236}">
                <a16:creationId xmlns:a16="http://schemas.microsoft.com/office/drawing/2014/main" id="{BBF9B02D-AE35-B3E5-1373-96D73212F090}"/>
              </a:ext>
            </a:extLst>
          </p:cNvPr>
          <p:cNvSpPr txBox="1">
            <a:spLocks/>
          </p:cNvSpPr>
          <p:nvPr/>
        </p:nvSpPr>
        <p:spPr>
          <a:xfrm>
            <a:off x="689917" y="1923142"/>
            <a:ext cx="5406083" cy="65008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*Google Meu Negócio</a:t>
            </a:r>
          </a:p>
        </p:txBody>
      </p:sp>
    </p:spTree>
    <p:extLst>
      <p:ext uri="{BB962C8B-B14F-4D97-AF65-F5344CB8AC3E}">
        <p14:creationId xmlns:p14="http://schemas.microsoft.com/office/powerpoint/2010/main" val="73052604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352.tgt.Office_50300831_TF33713516_Win32_OJ112196127" id="{5B02CB13-25F9-43E9-A3EC-2B08C0871AF2}" vid="{20DE5CB8-F2DD-40E1-8F79-272B0808BA1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{CCA2104E-0B41-48B7-B767-9B1FE15CCAA3}tf33713516_win32</Template>
  <TotalTime>658</TotalTime>
  <Words>985</Words>
  <Application>Microsoft Office PowerPoint</Application>
  <PresentationFormat>Widescreen</PresentationFormat>
  <Paragraphs>235</Paragraphs>
  <Slides>24</Slides>
  <Notes>21</Notes>
  <HiddenSlides>0</HiddenSlides>
  <MMClips>3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Calibri</vt:lpstr>
      <vt:lpstr>Gill Sans MT</vt:lpstr>
      <vt:lpstr>Source Sans Pro</vt:lpstr>
      <vt:lpstr>Walbaum Display</vt:lpstr>
      <vt:lpstr>Wingdings</vt:lpstr>
      <vt:lpstr>3DFloatVTI</vt:lpstr>
      <vt:lpstr>Como alavancar o seu negócio através da Internet</vt:lpstr>
      <vt:lpstr>Apresentação do PowerPoint</vt:lpstr>
      <vt:lpstr>Como era o mundo antes da Internet ?</vt:lpstr>
      <vt:lpstr>Quero me apresentar </vt:lpstr>
      <vt:lpstr>A Internet</vt:lpstr>
      <vt:lpstr>#FantasticaInternet</vt:lpstr>
      <vt:lpstr>A Internet como impulsionadora de negócios</vt:lpstr>
      <vt:lpstr>Faturamento do e-Commerce no Brasil</vt:lpstr>
      <vt:lpstr>A Google e seu poder de vendas</vt:lpstr>
      <vt:lpstr>A magia das Redes Sociais </vt:lpstr>
      <vt:lpstr>O Sucesso (ou nem tanto) do Facebook </vt:lpstr>
      <vt:lpstr>Os mensageiros instantâneos </vt:lpstr>
      <vt:lpstr>Como aumentar suas vendas usando o poder da Internet </vt:lpstr>
      <vt:lpstr>Qual é o seu público alvo? </vt:lpstr>
      <vt:lpstr>Vendendo através das Redes Sociais </vt:lpstr>
      <vt:lpstr>O Marketing 5.0 </vt:lpstr>
      <vt:lpstr>A Era da experiência do Consumidor</vt:lpstr>
      <vt:lpstr>Apresentação do PowerPoint</vt:lpstr>
      <vt:lpstr>Apresentação do PowerPoint</vt:lpstr>
      <vt:lpstr>Apresentação do PowerPoint</vt:lpstr>
      <vt:lpstr>A Era da experiência do Consumidor</vt:lpstr>
      <vt:lpstr>Conclusão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alavancar o seu negócio através da Internet</dc:title>
  <dc:creator>Intervista Solucoes Criativas</dc:creator>
  <cp:lastModifiedBy>Intervista Solucoes Criativas</cp:lastModifiedBy>
  <cp:revision>16</cp:revision>
  <dcterms:created xsi:type="dcterms:W3CDTF">2022-11-16T17:10:34Z</dcterms:created>
  <dcterms:modified xsi:type="dcterms:W3CDTF">2022-11-19T10:47:20Z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